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56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291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7AA0"/>
    <a:srgbClr val="333333"/>
    <a:srgbClr val="4EBBAE"/>
    <a:srgbClr val="636363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4" autoAdjust="0"/>
    <p:restoredTop sz="93213" autoAdjust="0"/>
  </p:normalViewPr>
  <p:slideViewPr>
    <p:cSldViewPr snapToGrid="0" snapToObjects="1">
      <p:cViewPr varScale="1">
        <p:scale>
          <a:sx n="101" d="100"/>
          <a:sy n="101" d="100"/>
        </p:scale>
        <p:origin x="941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55128-6ADD-450C-9AC2-4CEE47A0A7D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129E0-E804-4842-ABF8-59F89353E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12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navigate using the purple menu, or using the </a:t>
            </a:r>
            <a:r>
              <a:rPr lang="en-US" dirty="0" err="1"/>
              <a:t>prev</a:t>
            </a:r>
            <a:r>
              <a:rPr lang="en-US" dirty="0"/>
              <a:t>/next.</a:t>
            </a:r>
          </a:p>
          <a:p>
            <a:r>
              <a:rPr lang="en-US" dirty="0"/>
              <a:t>There are many links that can be used to get to the underlying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129E0-E804-4842-ABF8-59F89353E7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16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foundation of existing exchanges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129E0-E804-4842-ABF8-59F89353E7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64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idx="4294967295"/>
          </p:nvPr>
        </p:nvSpPr>
        <p:spPr>
          <a:xfrm>
            <a:off x="0" y="3663474"/>
            <a:ext cx="9144000" cy="4715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Place Title Here</a:t>
            </a:r>
            <a:endParaRPr lang="en-US" dirty="0">
              <a:solidFill>
                <a:srgbClr val="B5B5B5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93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255" y="1439334"/>
            <a:ext cx="8151090" cy="661940"/>
          </a:xfrm>
        </p:spPr>
        <p:txBody>
          <a:bodyPr lIns="0" rIns="0" anchor="t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3600" baseline="0">
                <a:solidFill>
                  <a:srgbClr val="217AA0"/>
                </a:solidFill>
              </a:defRPr>
            </a:lvl1pPr>
          </a:lstStyle>
          <a:p>
            <a:r>
              <a:rPr lang="en-US" dirty="0"/>
              <a:t>Place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254" y="2216728"/>
            <a:ext cx="8151090" cy="1131454"/>
          </a:xfrm>
        </p:spPr>
        <p:txBody>
          <a:bodyPr lIns="0" rIns="0" anchor="t">
            <a:normAutofit/>
          </a:bodyPr>
          <a:lstStyle>
            <a:lvl1pPr marL="0" indent="0" algn="l">
              <a:buNone/>
              <a:defRPr sz="1200" b="0" i="0">
                <a:solidFill>
                  <a:srgbClr val="333333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28654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819" y="1082387"/>
            <a:ext cx="7289030" cy="603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818" y="1685637"/>
            <a:ext cx="7289031" cy="2609273"/>
          </a:xfrm>
        </p:spPr>
        <p:txBody>
          <a:bodyPr/>
          <a:lstStyle>
            <a:lvl1pPr marL="192024" indent="-192024">
              <a:lnSpc>
                <a:spcPct val="80000"/>
              </a:lnSpc>
              <a:defRPr/>
            </a:lvl1pPr>
            <a:lvl2pPr>
              <a:lnSpc>
                <a:spcPct val="80000"/>
              </a:lnSpc>
              <a:defRPr/>
            </a:lvl2pPr>
            <a:lvl3pPr>
              <a:lnSpc>
                <a:spcPct val="80000"/>
              </a:lnSpc>
              <a:defRPr/>
            </a:lvl3pPr>
            <a:lvl4pPr>
              <a:lnSpc>
                <a:spcPct val="80000"/>
              </a:lnSpc>
              <a:defRPr/>
            </a:lvl4pPr>
            <a:lvl5pPr>
              <a:lnSpc>
                <a:spcPct val="80000"/>
              </a:lnSpc>
              <a:defRPr/>
            </a:lvl5pPr>
          </a:lstStyle>
          <a:p>
            <a:pPr lvl="0"/>
            <a:r>
              <a:rPr lang="en-US" dirty="0"/>
              <a:t>Click to edit Master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0755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55" y="830787"/>
            <a:ext cx="7955588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3755" y="1688037"/>
            <a:ext cx="3766176" cy="2978727"/>
          </a:xfrm>
        </p:spPr>
        <p:txBody>
          <a:bodyPr>
            <a:normAutofit/>
          </a:bodyPr>
          <a:lstStyle>
            <a:lvl1pPr marL="192024" indent="-192024">
              <a:lnSpc>
                <a:spcPct val="90000"/>
              </a:lnSpc>
              <a:defRPr sz="1600"/>
            </a:lvl1pPr>
            <a:lvl2pPr>
              <a:lnSpc>
                <a:spcPct val="80000"/>
              </a:lnSpc>
              <a:defRPr sz="1600"/>
            </a:lvl2pPr>
            <a:lvl3pPr>
              <a:lnSpc>
                <a:spcPct val="80000"/>
              </a:lnSpc>
              <a:defRPr sz="1600"/>
            </a:lvl3pPr>
            <a:lvl4pPr>
              <a:lnSpc>
                <a:spcPct val="80000"/>
              </a:lnSpc>
              <a:defRPr sz="1600"/>
            </a:lvl4pPr>
            <a:lvl5pPr>
              <a:lnSpc>
                <a:spcPct val="8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7569" y="1688037"/>
            <a:ext cx="4041775" cy="2978727"/>
          </a:xfrm>
        </p:spPr>
        <p:txBody>
          <a:bodyPr>
            <a:normAutofit/>
          </a:bodyPr>
          <a:lstStyle>
            <a:lvl1pPr marL="192024" indent="-192024">
              <a:lnSpc>
                <a:spcPct val="80000"/>
              </a:lnSpc>
              <a:defRPr sz="1600"/>
            </a:lvl1pPr>
            <a:lvl2pPr>
              <a:lnSpc>
                <a:spcPct val="80000"/>
              </a:lnSpc>
              <a:defRPr sz="1600"/>
            </a:lvl2pPr>
            <a:lvl3pPr>
              <a:lnSpc>
                <a:spcPct val="80000"/>
              </a:lnSpc>
              <a:defRPr sz="1600"/>
            </a:lvl3pPr>
            <a:lvl4pPr>
              <a:lnSpc>
                <a:spcPct val="80000"/>
              </a:lnSpc>
              <a:defRPr sz="1600"/>
            </a:lvl4pPr>
            <a:lvl5pPr>
              <a:lnSpc>
                <a:spcPct val="80000"/>
              </a:lnSpc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40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503" y="979702"/>
            <a:ext cx="2734302" cy="871538"/>
          </a:xfrm>
        </p:spPr>
        <p:txBody>
          <a:bodyPr anchor="t"/>
          <a:lstStyle>
            <a:lvl1pPr algn="l">
              <a:lnSpc>
                <a:spcPct val="80000"/>
              </a:lnSpc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5341" y="979704"/>
            <a:ext cx="5111750" cy="3646540"/>
          </a:xfrm>
        </p:spPr>
        <p:txBody>
          <a:bodyPr>
            <a:normAutofit/>
          </a:bodyPr>
          <a:lstStyle>
            <a:lvl1pPr marL="192024" indent="-192024">
              <a:lnSpc>
                <a:spcPct val="80000"/>
              </a:lnSpc>
              <a:defRPr sz="1800"/>
            </a:lvl1pPr>
            <a:lvl2pPr>
              <a:lnSpc>
                <a:spcPct val="80000"/>
              </a:lnSpc>
              <a:defRPr sz="1800"/>
            </a:lvl2pPr>
            <a:lvl3pPr>
              <a:lnSpc>
                <a:spcPct val="80000"/>
              </a:lnSpc>
              <a:defRPr sz="1800"/>
            </a:lvl3pPr>
            <a:lvl4pPr>
              <a:lnSpc>
                <a:spcPct val="80000"/>
              </a:lnSpc>
              <a:defRPr sz="1800"/>
            </a:lvl4pPr>
            <a:lvl5pPr>
              <a:lnSpc>
                <a:spcPct val="8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1503" y="1851241"/>
            <a:ext cx="2734302" cy="2775003"/>
          </a:xfrm>
        </p:spPr>
        <p:txBody>
          <a:bodyPr/>
          <a:lstStyle>
            <a:lvl1pPr marL="192024" indent="-192024">
              <a:lnSpc>
                <a:spcPct val="80000"/>
              </a:lnSpc>
              <a:buFont typeface="Arial"/>
              <a:buChar char="•"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14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53" y="3395620"/>
            <a:ext cx="7673879" cy="36819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33879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3753" y="3763818"/>
            <a:ext cx="7673879" cy="577274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592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36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006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5818" y="1082387"/>
            <a:ext cx="7335212" cy="6032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19" y="1685637"/>
            <a:ext cx="7335212" cy="260927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939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3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rgbClr val="217AA0"/>
          </a:solidFill>
          <a:latin typeface="Verdana"/>
          <a:ea typeface="+mj-ea"/>
          <a:cs typeface="Verdana"/>
        </a:defRPr>
      </a:lvl1pPr>
    </p:titleStyle>
    <p:bodyStyle>
      <a:lvl1pPr marL="192024" indent="-192024" algn="l" defTabSz="457200" rtl="0" eaLnBrk="1" latinLnBrk="0" hangingPunct="1">
        <a:lnSpc>
          <a:spcPct val="80000"/>
        </a:lnSpc>
        <a:spcBef>
          <a:spcPct val="20000"/>
        </a:spcBef>
        <a:spcAft>
          <a:spcPts val="600"/>
        </a:spcAft>
        <a:buFont typeface="Arial"/>
        <a:buChar char="•"/>
        <a:defRPr sz="1800" b="0" i="0" kern="1200">
          <a:solidFill>
            <a:srgbClr val="333333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lnSpc>
          <a:spcPct val="80000"/>
        </a:lnSpc>
        <a:spcBef>
          <a:spcPct val="20000"/>
        </a:spcBef>
        <a:spcAft>
          <a:spcPts val="600"/>
        </a:spcAft>
        <a:buFont typeface="Arial"/>
        <a:buChar char="–"/>
        <a:defRPr sz="1800" b="0" i="0" kern="1200">
          <a:solidFill>
            <a:srgbClr val="333333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80000"/>
        </a:lnSpc>
        <a:spcBef>
          <a:spcPct val="20000"/>
        </a:spcBef>
        <a:spcAft>
          <a:spcPts val="600"/>
        </a:spcAft>
        <a:buFont typeface="Arial"/>
        <a:buChar char="•"/>
        <a:defRPr sz="1800" b="0" i="0" kern="1200">
          <a:solidFill>
            <a:srgbClr val="333333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80000"/>
        </a:lnSpc>
        <a:spcBef>
          <a:spcPct val="20000"/>
        </a:spcBef>
        <a:spcAft>
          <a:spcPts val="600"/>
        </a:spcAft>
        <a:buFont typeface="Arial"/>
        <a:buChar char="–"/>
        <a:defRPr sz="1800" b="0" i="0" kern="1200">
          <a:solidFill>
            <a:srgbClr val="333333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80000"/>
        </a:lnSpc>
        <a:spcBef>
          <a:spcPct val="20000"/>
        </a:spcBef>
        <a:spcAft>
          <a:spcPts val="600"/>
        </a:spcAft>
        <a:buFont typeface="Arial"/>
        <a:buChar char="»"/>
        <a:defRPr sz="1800" b="0" i="0" kern="1200">
          <a:solidFill>
            <a:srgbClr val="333333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ZpQrHI3VVxY" TargetMode="Externa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www.youtube.com/watch?v=3sDgnS71m4o" TargetMode="External"/><Relationship Id="rId12" Type="http://schemas.openxmlformats.org/officeDocument/2006/relationships/hyperlink" Target="http://build.fhir.org/ig/JohnMoehrke/EMS-Overall" TargetMode="Externa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hyperlink" Target="https://www.youtube.com/user/IHEIntl" TargetMode="External"/><Relationship Id="rId11" Type="http://schemas.openxmlformats.org/officeDocument/2006/relationships/hyperlink" Target="http://www.iheusa.org/" TargetMode="External"/><Relationship Id="rId5" Type="http://schemas.openxmlformats.org/officeDocument/2006/relationships/hyperlink" Target="https://profiles.ihe.net/ITI/HIE-Whitepaper" TargetMode="External"/><Relationship Id="rId10" Type="http://schemas.openxmlformats.org/officeDocument/2006/relationships/hyperlink" Target="https://wiki.ihe.net/index.php/Introduction_to_IHE" TargetMode="External"/><Relationship Id="rId4" Type="http://schemas.openxmlformats.org/officeDocument/2006/relationships/hyperlink" Target="https://profiles.ihe.net/" TargetMode="External"/><Relationship Id="rId9" Type="http://schemas.openxmlformats.org/officeDocument/2006/relationships/hyperlink" Target="https://www.youtube.com/watch?v=o24WQgxiYVI&amp;list=PLqKdd_74t4IL86rg1DhfsPq1LVS3jF4QK&amp;index=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40813" y="3731832"/>
            <a:ext cx="6452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17AA0"/>
                </a:solidFill>
              </a:rPr>
              <a:t>EMS and IHE Working Together</a:t>
            </a:r>
            <a:endParaRPr lang="en-US" sz="2400" b="1" dirty="0">
              <a:solidFill>
                <a:srgbClr val="217AA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290FD9E-C3EB-4798-B6BF-6F4FA13E57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39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907">
        <p:fade/>
      </p:transition>
    </mc:Choice>
    <mc:Fallback>
      <p:transition spd="med" advTm="99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3301-7986-4BDB-8D24-B3683F54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321" y="1082386"/>
            <a:ext cx="2123524" cy="3738996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get Discharge Summary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report to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3949D8-99C2-451A-843D-477CD3EAD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39162" y="-3548339"/>
            <a:ext cx="6446141" cy="8691839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B35DC87-CF61-4299-AE41-CED0017C40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37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423"/>
    </mc:Choice>
    <mc:Fallback>
      <p:transition spd="slow" advTm="154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86C0A-F489-4F26-B8A8-9CE009CE5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20" y="1082387"/>
            <a:ext cx="3289404" cy="1388760"/>
          </a:xfrm>
        </p:spPr>
        <p:txBody>
          <a:bodyPr>
            <a:normAutofit/>
          </a:bodyPr>
          <a:lstStyle/>
          <a:p>
            <a:r>
              <a:rPr lang="en-US" dirty="0"/>
              <a:t>Routing Interfacility Transport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8A4652-F90F-4353-9E92-93A6DAE48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88872" y="30879"/>
            <a:ext cx="3722677" cy="5112621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F162A9A-76FB-42A2-9BAB-B1CAB5B75F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43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47"/>
    </mc:Choice>
    <mc:Fallback>
      <p:transition spd="slow" advTm="31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9B6CE-155A-4B45-A29C-1F92AD43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F2526-E796-4BA7-874D-B4E3B3174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Jane/John Doe handling</a:t>
            </a:r>
          </a:p>
          <a:p>
            <a:r>
              <a:rPr lang="en-US" dirty="0"/>
              <a:t>Communication of Registration details so that finding Discharge Summary is easier</a:t>
            </a:r>
          </a:p>
          <a:p>
            <a:r>
              <a:rPr lang="en-US" dirty="0"/>
              <a:t>Work out which mechanism EMS uses to publish or push content</a:t>
            </a:r>
          </a:p>
          <a:p>
            <a:r>
              <a:rPr lang="en-US" dirty="0"/>
              <a:t>Policy - Need to get EMS community connected to HIE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Other?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B3A833-5258-41D1-8B78-85B0E5D62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82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457"/>
    </mc:Choice>
    <mc:Fallback>
      <p:transition spd="slow" advTm="101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0E677D-86E4-4965-9691-9C433511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AB64BC-35C5-441F-98E3-447221714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23" y="1705206"/>
            <a:ext cx="8014083" cy="32583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IHE Profiles – </a:t>
            </a:r>
            <a:r>
              <a:rPr lang="en-US" dirty="0">
                <a:hlinkClick r:id="rId4"/>
              </a:rPr>
              <a:t>https://profiles.ihe.net</a:t>
            </a:r>
            <a:r>
              <a:rPr lang="en-US" dirty="0"/>
              <a:t> </a:t>
            </a:r>
          </a:p>
          <a:p>
            <a:r>
              <a:rPr lang="en-US" dirty="0"/>
              <a:t>Document Sharing Whitepaper - </a:t>
            </a:r>
            <a:r>
              <a:rPr lang="en-US" dirty="0">
                <a:hlinkClick r:id="rId5"/>
              </a:rPr>
              <a:t>https://profiles.ihe.net/ITI/HIE-Whitepaper</a:t>
            </a:r>
            <a:r>
              <a:rPr lang="en-US" dirty="0"/>
              <a:t>  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IHE International YouTube channel - </a:t>
            </a:r>
            <a:r>
              <a:rPr lang="en-US" b="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6"/>
              </a:rPr>
              <a:t>https://www.youtube.com/user/IHEIntl</a:t>
            </a:r>
            <a:endParaRPr lang="en-US" dirty="0"/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Document Sharing: </a:t>
            </a: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https://www.youtube.com/watch?v=3sDgnS71m4o</a:t>
            </a:r>
            <a:endParaRPr lang="en-US" dirty="0"/>
          </a:p>
          <a:p>
            <a:pPr lvl="1"/>
            <a:r>
              <a:rPr lang="en-US" dirty="0"/>
              <a:t>MHD - </a:t>
            </a:r>
            <a:r>
              <a:rPr lang="en-US" dirty="0">
                <a:hlinkClick r:id="rId8"/>
              </a:rPr>
              <a:t>https://www.youtube.com/watch?v=ZpQrHI3VVxY</a:t>
            </a:r>
            <a:endParaRPr lang="en-US" dirty="0"/>
          </a:p>
          <a:p>
            <a:pPr lvl="1"/>
            <a:r>
              <a:rPr lang="en-US" dirty="0"/>
              <a:t>mXDE - </a:t>
            </a:r>
            <a:r>
              <a:rPr lang="en-US" dirty="0">
                <a:hlinkClick r:id="rId9"/>
              </a:rPr>
              <a:t>https://www.youtube.com/watch?v=o24WQgxiYVI</a:t>
            </a:r>
            <a:endParaRPr lang="en-US" dirty="0"/>
          </a:p>
          <a:p>
            <a:r>
              <a:rPr lang="en-US" dirty="0"/>
              <a:t>Introduction to IHE - </a:t>
            </a:r>
            <a:r>
              <a:rPr lang="en-US" dirty="0">
                <a:hlinkClick r:id="rId10"/>
              </a:rPr>
              <a:t>https://wiki.ihe.net/index.php/Introduction_to_IHE</a:t>
            </a:r>
            <a:r>
              <a:rPr lang="en-US" dirty="0"/>
              <a:t> </a:t>
            </a:r>
          </a:p>
          <a:p>
            <a:r>
              <a:rPr lang="en-US" dirty="0"/>
              <a:t>IHE USA – </a:t>
            </a:r>
            <a:r>
              <a:rPr lang="en-US" dirty="0">
                <a:hlinkClick r:id="rId11"/>
              </a:rPr>
              <a:t>www.iheusa.org</a:t>
            </a:r>
            <a:endParaRPr lang="en-US" dirty="0"/>
          </a:p>
          <a:p>
            <a:r>
              <a:rPr lang="en-US" dirty="0"/>
              <a:t>EMS Overview - </a:t>
            </a:r>
            <a:r>
              <a:rPr lang="en-US" dirty="0">
                <a:hlinkClick r:id="rId12"/>
              </a:rPr>
              <a:t>http://build.fhir.org/ig/JohnMoehrke/EMS-Overall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2A012B1-2D98-4124-BF9D-28915D8E8C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59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8539">
        <p:fade/>
      </p:transition>
    </mc:Choice>
    <mc:Fallback>
      <p:transition spd="med" advTm="785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1C4579-3B7E-422D-AB4C-49F4615B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AC7754-3029-42A8-91A5-270CB170A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Focus on available IHE solutions, identified gaps, and opportunities</a:t>
            </a:r>
          </a:p>
          <a:p>
            <a:r>
              <a:rPr lang="en-US" dirty="0"/>
              <a:t>IHE solution for Document Sharing</a:t>
            </a:r>
          </a:p>
          <a:p>
            <a:r>
              <a:rPr lang="en-US" dirty="0"/>
              <a:t>IHE solution for EMS Paramedicine Care Flow</a:t>
            </a:r>
          </a:p>
          <a:p>
            <a:r>
              <a:rPr lang="en-US" dirty="0"/>
              <a:t>IHE solution for EMS Routine Interfacility Patient Transport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16B660D-0333-45DC-A6B3-C9296020AB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78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32"/>
    </mc:Choice>
    <mc:Fallback>
      <p:transition spd="slow" advTm="17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67E97-E5A0-44E3-9F67-915BA095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2786B-4060-416F-BD32-907C4A391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18" y="1685637"/>
            <a:ext cx="7289031" cy="32188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Foundational Standards for cross-enterprise and cross-community HIE</a:t>
            </a:r>
          </a:p>
          <a:p>
            <a:r>
              <a:rPr lang="en-US" dirty="0"/>
              <a:t>Basis for most Health Information Exchange globally</a:t>
            </a:r>
          </a:p>
          <a:p>
            <a:pPr lvl="1"/>
            <a:r>
              <a:rPr lang="en-US" dirty="0" err="1"/>
              <a:t>CommonWell</a:t>
            </a:r>
            <a:r>
              <a:rPr lang="en-US" dirty="0"/>
              <a:t>, </a:t>
            </a:r>
            <a:r>
              <a:rPr lang="en-US" dirty="0" err="1"/>
              <a:t>CareQuality</a:t>
            </a:r>
            <a:r>
              <a:rPr lang="en-US" dirty="0"/>
              <a:t>, eHealth Exchange, and many states</a:t>
            </a:r>
          </a:p>
          <a:p>
            <a:pPr lvl="1"/>
            <a:r>
              <a:rPr lang="en-US" dirty="0"/>
              <a:t>Direct Project</a:t>
            </a:r>
          </a:p>
          <a:p>
            <a:r>
              <a:rPr lang="en-US" dirty="0"/>
              <a:t>Common for healthcare providers to publish</a:t>
            </a:r>
          </a:p>
          <a:p>
            <a:pPr lvl="1"/>
            <a:r>
              <a:rPr lang="en-US" dirty="0"/>
              <a:t>Medical Summary – usually in C-CDA format</a:t>
            </a:r>
          </a:p>
          <a:p>
            <a:pPr lvl="1"/>
            <a:r>
              <a:rPr lang="en-US" dirty="0"/>
              <a:t>Discharge Summary – usually in CDA Discharge format</a:t>
            </a:r>
          </a:p>
          <a:p>
            <a:pPr lvl="1"/>
            <a:r>
              <a:rPr lang="en-US" dirty="0"/>
              <a:t>Any format is possible, not limited to CDA (PDF, FHIR, DICOM, Images,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Includes system for </a:t>
            </a:r>
          </a:p>
          <a:p>
            <a:pPr lvl="1"/>
            <a:r>
              <a:rPr lang="en-US" dirty="0"/>
              <a:t>Patient Identity matching and discovery</a:t>
            </a:r>
          </a:p>
          <a:p>
            <a:pPr lvl="1"/>
            <a:r>
              <a:rPr lang="en-US" dirty="0"/>
              <a:t>Security and Privacy</a:t>
            </a:r>
          </a:p>
          <a:p>
            <a:pPr lvl="1"/>
            <a:r>
              <a:rPr lang="en-US" dirty="0"/>
              <a:t>System discovery Directory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2E7223D-1176-41F1-B046-63A3FC4216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13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840"/>
    </mc:Choice>
    <mc:Fallback>
      <p:transition spd="slow" advTm="79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68A0E-4FBF-4528-B55C-5BE5C002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F7D57-A6EF-4427-BAE0-D8D2E3DA4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18" y="1685637"/>
            <a:ext cx="2669729" cy="2609273"/>
          </a:xfrm>
        </p:spPr>
        <p:txBody>
          <a:bodyPr/>
          <a:lstStyle/>
          <a:p>
            <a:r>
              <a:rPr lang="en-US" dirty="0"/>
              <a:t>Ambulance and Hospital communicate using the HIE</a:t>
            </a:r>
          </a:p>
          <a:p>
            <a:r>
              <a:rPr lang="en-US" dirty="0"/>
              <a:t>The clinical content is essentially communicated just between them</a:t>
            </a:r>
          </a:p>
          <a:p>
            <a:r>
              <a:rPr lang="en-US" dirty="0"/>
              <a:t>Communication is as needed when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F4A036-26D6-4E72-A81C-B879544CE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711" y="260717"/>
            <a:ext cx="5651289" cy="462206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4AB544F-0EEA-448E-BB70-AAAA738657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24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81"/>
    </mc:Choice>
    <mc:Fallback>
      <p:transition spd="slow" advTm="59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112AC-2D55-4F39-BF9A-1CAE4B1A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52530-C966-4A1A-87B2-C8DA7A7D9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18" y="1685637"/>
            <a:ext cx="3911295" cy="26092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Patient Discovery to find identifiers used in the community for the patient</a:t>
            </a:r>
          </a:p>
          <a:p>
            <a:r>
              <a:rPr lang="en-US" dirty="0"/>
              <a:t>Query for Documents to find potential documents</a:t>
            </a:r>
          </a:p>
          <a:p>
            <a:pPr marL="400050" lvl="1" indent="-111125"/>
            <a:r>
              <a:rPr lang="en-US" dirty="0"/>
              <a:t>Query parameters can be used to limit the results</a:t>
            </a:r>
          </a:p>
          <a:p>
            <a:pPr marL="400050" lvl="1" indent="-111125"/>
            <a:r>
              <a:rPr lang="en-US" dirty="0"/>
              <a:t>E.g. Medical Summary</a:t>
            </a:r>
          </a:p>
          <a:p>
            <a:pPr marL="400050" lvl="1" indent="-111125"/>
            <a:r>
              <a:rPr lang="en-US" dirty="0"/>
              <a:t>Gives metadata about all matches</a:t>
            </a:r>
          </a:p>
          <a:p>
            <a:r>
              <a:rPr lang="en-US" dirty="0"/>
              <a:t>Retrieve Document to retrieve the document itself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6B8F9-580C-412B-ADE0-A5D70A66B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113" y="720121"/>
            <a:ext cx="4439682" cy="429491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57A0896-9BFC-4CB0-89FC-1E7077B96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30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101"/>
    </mc:Choice>
    <mc:Fallback>
      <p:transition spd="slow" advTm="76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B28A-007F-44D3-85FD-EED0EB2A9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 and Push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EC621-95F1-40ED-9526-5083E2FDC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18" y="1685637"/>
            <a:ext cx="4574099" cy="2609273"/>
          </a:xfrm>
        </p:spPr>
        <p:txBody>
          <a:bodyPr>
            <a:normAutofit fontScale="92500"/>
          </a:bodyPr>
          <a:lstStyle/>
          <a:p>
            <a:r>
              <a:rPr lang="en-US" dirty="0"/>
              <a:t>Push workflows can be used to deliver a document to a specific endpoint</a:t>
            </a:r>
          </a:p>
          <a:p>
            <a:pPr lvl="1"/>
            <a:r>
              <a:rPr lang="en-US" dirty="0"/>
              <a:t>Allowance to carry patient demographics rather than lookup</a:t>
            </a:r>
          </a:p>
          <a:p>
            <a:pPr lvl="1"/>
            <a:r>
              <a:rPr lang="en-US" dirty="0"/>
              <a:t>E.g. Direct Project, 360X, or XDR push</a:t>
            </a:r>
          </a:p>
          <a:p>
            <a:r>
              <a:rPr lang="en-US" dirty="0"/>
              <a:t>Publication workflows can be specific use or available for future</a:t>
            </a:r>
          </a:p>
          <a:p>
            <a:pPr lvl="1"/>
            <a:r>
              <a:rPr lang="en-US" dirty="0"/>
              <a:t>Repository may be at the Source, or within the HIE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F043F-86B9-40E9-9BEE-423270567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068" y="2755555"/>
            <a:ext cx="2508931" cy="2289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4B3A03-D470-4279-A61C-C6EEA0657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017" y="1685637"/>
            <a:ext cx="3824288" cy="81915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DE30B69-6283-4B36-8BC1-3E51CA3363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50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18"/>
    </mc:Choice>
    <mc:Fallback>
      <p:transition spd="slow" advTm="35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0FFC4-0514-4C9E-8B1D-137B3E66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Paramedicine Care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75C0F7-90A5-48B0-BF92-196930C6D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09526" y="1685925"/>
            <a:ext cx="7124947" cy="3165685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853921F-3E00-421B-B7DE-9B2D135E1D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41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25"/>
    </mc:Choice>
    <mc:Fallback>
      <p:transition spd="slow" advTm="80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4C72-F011-4630-8A70-8F5B93A9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1BFF33-712E-4D4C-995E-A5A603F95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54902" y="-6175"/>
            <a:ext cx="3831633" cy="5166491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41ED9AA-8368-4CCB-856E-0957662B27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11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30"/>
    </mc:Choice>
    <mc:Fallback>
      <p:transition spd="slow" advTm="7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3301-7986-4BDB-8D24-B3683F54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321" y="1082386"/>
            <a:ext cx="2123524" cy="3330916"/>
          </a:xfrm>
        </p:spPr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get Medical Summary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use it to treat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3949D8-99C2-451A-843D-477CD3EAD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35122" y="797580"/>
            <a:ext cx="6446141" cy="8691839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A72CE31-2AB9-46C7-BAE2-39CE759733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10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449"/>
    </mc:Choice>
    <mc:Fallback>
      <p:transition spd="slow" advTm="197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HIMSS">
      <a:dk1>
        <a:srgbClr val="000000"/>
      </a:dk1>
      <a:lt1>
        <a:sysClr val="window" lastClr="FFFFFF"/>
      </a:lt1>
      <a:dk2>
        <a:srgbClr val="8F8F93"/>
      </a:dk2>
      <a:lt2>
        <a:srgbClr val="FFFFFF"/>
      </a:lt2>
      <a:accent1>
        <a:srgbClr val="13547D"/>
      </a:accent1>
      <a:accent2>
        <a:srgbClr val="0C3351"/>
      </a:accent2>
      <a:accent3>
        <a:srgbClr val="1B799F"/>
      </a:accent3>
      <a:accent4>
        <a:srgbClr val="91BAD3"/>
      </a:accent4>
      <a:accent5>
        <a:srgbClr val="414139"/>
      </a:accent5>
      <a:accent6>
        <a:srgbClr val="8F8F93"/>
      </a:accent6>
      <a:hlink>
        <a:srgbClr val="13547D"/>
      </a:hlink>
      <a:folHlink>
        <a:srgbClr val="1B799F"/>
      </a:folHlink>
    </a:clrScheme>
    <a:fontScheme name="Office 2">
      <a:majorFont>
        <a:latin typeface="Proxima Nova Bold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Helvetica Neue Light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55114679DA3B499BC3C1AEC85F665A" ma:contentTypeVersion="1" ma:contentTypeDescription="Create a new document." ma:contentTypeScope="" ma:versionID="348ca2672184a86fa4aa69f21c5b406e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2F795C-0587-4BC5-B45B-D58AB09E6D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524BBA-43EE-470A-AC5A-3ECDB41A4900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DB5E079-C9FE-43F8-AA19-03F8227CA2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492</Words>
  <Application>Microsoft Office PowerPoint</Application>
  <PresentationFormat>On-screen Show (16:9)</PresentationFormat>
  <Paragraphs>63</Paragraphs>
  <Slides>13</Slides>
  <Notes>2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Helvetica Neue Light</vt:lpstr>
      <vt:lpstr>Verdana</vt:lpstr>
      <vt:lpstr>Verdana</vt:lpstr>
      <vt:lpstr>Office Theme</vt:lpstr>
      <vt:lpstr>PowerPoint Presentation</vt:lpstr>
      <vt:lpstr>Agenda</vt:lpstr>
      <vt:lpstr>Document Sharing</vt:lpstr>
      <vt:lpstr>Prototype IG</vt:lpstr>
      <vt:lpstr>Consuming content</vt:lpstr>
      <vt:lpstr>Publication and Push workflows</vt:lpstr>
      <vt:lpstr>High-level Paramedicine Care Flow</vt:lpstr>
      <vt:lpstr>Details</vt:lpstr>
      <vt:lpstr>1st get Medical Summary  use it to treat</vt:lpstr>
      <vt:lpstr>2nd get Discharge Summary    3rd report to state</vt:lpstr>
      <vt:lpstr>Routing Interfacility Transport</vt:lpstr>
      <vt:lpstr>Gaps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</dc:creator>
  <cp:lastModifiedBy>John Moehrke</cp:lastModifiedBy>
  <cp:revision>90</cp:revision>
  <dcterms:created xsi:type="dcterms:W3CDTF">2013-05-22T16:51:34Z</dcterms:created>
  <dcterms:modified xsi:type="dcterms:W3CDTF">2022-11-16T18:59:16Z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0x0101006F55114679DA3B499BC3C1AEC85F665A</vt:lpwstr>
  </property>
</Properties>
</file>